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88" r:id="rId3"/>
    <p:sldId id="264" r:id="rId4"/>
    <p:sldId id="286" r:id="rId5"/>
    <p:sldId id="278" r:id="rId6"/>
    <p:sldId id="279" r:id="rId7"/>
    <p:sldId id="285" r:id="rId8"/>
    <p:sldId id="289" r:id="rId9"/>
    <p:sldId id="291" r:id="rId10"/>
    <p:sldId id="292" r:id="rId11"/>
    <p:sldId id="293" r:id="rId12"/>
    <p:sldId id="294" r:id="rId13"/>
    <p:sldId id="295" r:id="rId14"/>
    <p:sldId id="299" r:id="rId15"/>
    <p:sldId id="301" r:id="rId16"/>
    <p:sldId id="296" r:id="rId17"/>
    <p:sldId id="300" r:id="rId18"/>
    <p:sldId id="302" r:id="rId19"/>
    <p:sldId id="298" r:id="rId20"/>
    <p:sldId id="30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459"/>
    <p:restoredTop sz="94699"/>
  </p:normalViewPr>
  <p:slideViewPr>
    <p:cSldViewPr snapToGrid="0" snapToObjects="1">
      <p:cViewPr varScale="1">
        <p:scale>
          <a:sx n="87" d="100"/>
          <a:sy n="87" d="100"/>
        </p:scale>
        <p:origin x="208" y="9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ts, Jon Anthony" userId="b77c1a49-4c14-4797-bc50-04c1071224f3" providerId="ADAL" clId="{3C8F8707-79D8-9A4D-BD36-6BEC7DA0BC1F}"/>
    <pc:docChg chg="undo custSel addSld modSld">
      <pc:chgData name="Willits, Jon Anthony" userId="b77c1a49-4c14-4797-bc50-04c1071224f3" providerId="ADAL" clId="{3C8F8707-79D8-9A4D-BD36-6BEC7DA0BC1F}" dt="2023-08-22T15:30:04.799" v="1055" actId="20577"/>
      <pc:docMkLst>
        <pc:docMk/>
      </pc:docMkLst>
      <pc:sldChg chg="modSp mod">
        <pc:chgData name="Willits, Jon Anthony" userId="b77c1a49-4c14-4797-bc50-04c1071224f3" providerId="ADAL" clId="{3C8F8707-79D8-9A4D-BD36-6BEC7DA0BC1F}" dt="2023-08-22T15:30:04.799" v="1055" actId="20577"/>
        <pc:sldMkLst>
          <pc:docMk/>
          <pc:sldMk cId="1672583876" sldId="256"/>
        </pc:sldMkLst>
        <pc:spChg chg="mod">
          <ac:chgData name="Willits, Jon Anthony" userId="b77c1a49-4c14-4797-bc50-04c1071224f3" providerId="ADAL" clId="{3C8F8707-79D8-9A4D-BD36-6BEC7DA0BC1F}" dt="2023-08-22T15:30:04.799" v="1055" actId="20577"/>
          <ac:spMkLst>
            <pc:docMk/>
            <pc:sldMk cId="1672583876" sldId="256"/>
            <ac:spMk id="7" creationId="{C2F9A5BC-DE40-064D-98AE-B1AA2F274302}"/>
          </ac:spMkLst>
        </pc:spChg>
      </pc:sldChg>
      <pc:sldChg chg="addSp modSp new">
        <pc:chgData name="Willits, Jon Anthony" userId="b77c1a49-4c14-4797-bc50-04c1071224f3" providerId="ADAL" clId="{3C8F8707-79D8-9A4D-BD36-6BEC7DA0BC1F}" dt="2023-08-22T15:10:49.485" v="5" actId="1076"/>
        <pc:sldMkLst>
          <pc:docMk/>
          <pc:sldMk cId="3663540658" sldId="272"/>
        </pc:sldMkLst>
        <pc:picChg chg="add mod">
          <ac:chgData name="Willits, Jon Anthony" userId="b77c1a49-4c14-4797-bc50-04c1071224f3" providerId="ADAL" clId="{3C8F8707-79D8-9A4D-BD36-6BEC7DA0BC1F}" dt="2023-08-22T15:10:49.485" v="5" actId="1076"/>
          <ac:picMkLst>
            <pc:docMk/>
            <pc:sldMk cId="3663540658" sldId="272"/>
            <ac:picMk id="1026" creationId="{2A430ECE-6A1A-5725-86F1-907591F3A3D1}"/>
          </ac:picMkLst>
        </pc:picChg>
      </pc:sldChg>
      <pc:sldChg chg="addSp delSp modSp new mod modAnim">
        <pc:chgData name="Willits, Jon Anthony" userId="b77c1a49-4c14-4797-bc50-04c1071224f3" providerId="ADAL" clId="{3C8F8707-79D8-9A4D-BD36-6BEC7DA0BC1F}" dt="2023-08-22T15:19:30.061" v="1005" actId="20577"/>
        <pc:sldMkLst>
          <pc:docMk/>
          <pc:sldMk cId="3907967032" sldId="273"/>
        </pc:sldMkLst>
        <pc:spChg chg="add del mod">
          <ac:chgData name="Willits, Jon Anthony" userId="b77c1a49-4c14-4797-bc50-04c1071224f3" providerId="ADAL" clId="{3C8F8707-79D8-9A4D-BD36-6BEC7DA0BC1F}" dt="2023-08-22T15:12:06.279" v="9"/>
          <ac:spMkLst>
            <pc:docMk/>
            <pc:sldMk cId="3907967032" sldId="273"/>
            <ac:spMk id="2" creationId="{6B24B735-EDBC-78F1-8F5C-B061B521BB9F}"/>
          </ac:spMkLst>
        </pc:spChg>
        <pc:spChg chg="add mod">
          <ac:chgData name="Willits, Jon Anthony" userId="b77c1a49-4c14-4797-bc50-04c1071224f3" providerId="ADAL" clId="{3C8F8707-79D8-9A4D-BD36-6BEC7DA0BC1F}" dt="2023-08-22T15:19:30.061" v="1005" actId="20577"/>
          <ac:spMkLst>
            <pc:docMk/>
            <pc:sldMk cId="3907967032" sldId="273"/>
            <ac:spMk id="3" creationId="{D1C64A74-E2AF-A093-EFF5-01E3564B8242}"/>
          </ac:spMkLst>
        </pc:spChg>
        <pc:spChg chg="add mod">
          <ac:chgData name="Willits, Jon Anthony" userId="b77c1a49-4c14-4797-bc50-04c1071224f3" providerId="ADAL" clId="{3C8F8707-79D8-9A4D-BD36-6BEC7DA0BC1F}" dt="2023-08-22T15:18:58.253" v="993" actId="1076"/>
          <ac:spMkLst>
            <pc:docMk/>
            <pc:sldMk cId="3907967032" sldId="273"/>
            <ac:spMk id="4" creationId="{3560D9F0-AF7E-1F41-4CEA-4A74E49EF7F4}"/>
          </ac:spMkLst>
        </pc:spChg>
      </pc:sldChg>
      <pc:sldChg chg="addSp modSp new mod">
        <pc:chgData name="Willits, Jon Anthony" userId="b77c1a49-4c14-4797-bc50-04c1071224f3" providerId="ADAL" clId="{3C8F8707-79D8-9A4D-BD36-6BEC7DA0BC1F}" dt="2023-08-22T15:23:33.604" v="1051" actId="1076"/>
        <pc:sldMkLst>
          <pc:docMk/>
          <pc:sldMk cId="1888716946" sldId="274"/>
        </pc:sldMkLst>
        <pc:spChg chg="add mod">
          <ac:chgData name="Willits, Jon Anthony" userId="b77c1a49-4c14-4797-bc50-04c1071224f3" providerId="ADAL" clId="{3C8F8707-79D8-9A4D-BD36-6BEC7DA0BC1F}" dt="2023-08-22T15:23:29.500" v="1048" actId="1076"/>
          <ac:spMkLst>
            <pc:docMk/>
            <pc:sldMk cId="1888716946" sldId="274"/>
            <ac:spMk id="3" creationId="{1598B6E5-7228-53EF-5C52-FC26C5C195D0}"/>
          </ac:spMkLst>
        </pc:spChg>
        <pc:spChg chg="add mod">
          <ac:chgData name="Willits, Jon Anthony" userId="b77c1a49-4c14-4797-bc50-04c1071224f3" providerId="ADAL" clId="{3C8F8707-79D8-9A4D-BD36-6BEC7DA0BC1F}" dt="2023-08-22T15:22:35.850" v="1034" actId="20577"/>
          <ac:spMkLst>
            <pc:docMk/>
            <pc:sldMk cId="1888716946" sldId="274"/>
            <ac:spMk id="4" creationId="{ADC58A1A-33C5-616E-A75E-CF8CE91E45F2}"/>
          </ac:spMkLst>
        </pc:spChg>
        <pc:picChg chg="add mod">
          <ac:chgData name="Willits, Jon Anthony" userId="b77c1a49-4c14-4797-bc50-04c1071224f3" providerId="ADAL" clId="{3C8F8707-79D8-9A4D-BD36-6BEC7DA0BC1F}" dt="2023-08-22T15:23:33.604" v="1051" actId="1076"/>
          <ac:picMkLst>
            <pc:docMk/>
            <pc:sldMk cId="1888716946" sldId="274"/>
            <ac:picMk id="5" creationId="{E3178CA0-A97A-8B62-C156-FAC422DCE44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411696010735902E-2"/>
          <c:y val="3.1976134078196203E-2"/>
          <c:w val="0.918388694062793"/>
          <c:h val="0.86685357178633105"/>
        </c:manualLayout>
      </c:layout>
      <c:lineChart>
        <c:grouping val="standard"/>
        <c:varyColors val="0"/>
        <c:ser>
          <c:idx val="2"/>
          <c:order val="0"/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Sheet1!$G$2:$G$65</c:f>
              <c:numCache>
                <c:formatCode>General</c:formatCode>
                <c:ptCount val="64"/>
                <c:pt idx="0">
                  <c:v>1.99526231496888</c:v>
                </c:pt>
                <c:pt idx="1">
                  <c:v>1.620656596692762</c:v>
                </c:pt>
                <c:pt idx="2">
                  <c:v>1.435038734166447</c:v>
                </c:pt>
                <c:pt idx="3">
                  <c:v>1.316382204334237</c:v>
                </c:pt>
                <c:pt idx="4">
                  <c:v>1.2311444133449161</c:v>
                </c:pt>
                <c:pt idx="5">
                  <c:v>1.165613650690716</c:v>
                </c:pt>
                <c:pt idx="6">
                  <c:v>1.1129370181006419</c:v>
                </c:pt>
                <c:pt idx="7">
                  <c:v>1.0692345999911881</c:v>
                </c:pt>
                <c:pt idx="8">
                  <c:v>1.03211299742819</c:v>
                </c:pt>
                <c:pt idx="9">
                  <c:v>1</c:v>
                </c:pt>
                <c:pt idx="10">
                  <c:v>0.97181185901484801</c:v>
                </c:pt>
                <c:pt idx="11">
                  <c:v>0.94677248099907396</c:v>
                </c:pt>
                <c:pt idx="12">
                  <c:v>0.92430860099457901</c:v>
                </c:pt>
                <c:pt idx="13">
                  <c:v>0.90398575994580899</c:v>
                </c:pt>
                <c:pt idx="14">
                  <c:v>0.88546749329555596</c:v>
                </c:pt>
                <c:pt idx="15">
                  <c:v>0.86848836610984304</c:v>
                </c:pt>
                <c:pt idx="16">
                  <c:v>0.852835605358086</c:v>
                </c:pt>
                <c:pt idx="17">
                  <c:v>0.83833625547146395</c:v>
                </c:pt>
                <c:pt idx="18">
                  <c:v>0.82484798861272601</c:v>
                </c:pt>
                <c:pt idx="19">
                  <c:v>0.81225239635623503</c:v>
                </c:pt>
                <c:pt idx="20">
                  <c:v>0.80045000483409401</c:v>
                </c:pt>
                <c:pt idx="21">
                  <c:v>0.78935651129221795</c:v>
                </c:pt>
                <c:pt idx="22">
                  <c:v>0.778899901995461</c:v>
                </c:pt>
                <c:pt idx="23">
                  <c:v>0.76901821649563595</c:v>
                </c:pt>
                <c:pt idx="24">
                  <c:v>0.75965779293237401</c:v>
                </c:pt>
                <c:pt idx="25">
                  <c:v>0.75077187613052598</c:v>
                </c:pt>
                <c:pt idx="26">
                  <c:v>0.74231950267110103</c:v>
                </c:pt>
                <c:pt idx="27">
                  <c:v>0.73426459978789604</c:v>
                </c:pt>
                <c:pt idx="28">
                  <c:v>0.72657525104300402</c:v>
                </c:pt>
                <c:pt idx="29">
                  <c:v>0.719223093324864</c:v>
                </c:pt>
                <c:pt idx="30">
                  <c:v>0.71218281816228202</c:v>
                </c:pt>
                <c:pt idx="31">
                  <c:v>0.70543175658023205</c:v>
                </c:pt>
                <c:pt idx="32">
                  <c:v>0.69894953137044602</c:v>
                </c:pt>
                <c:pt idx="33">
                  <c:v>0.69271776415002595</c:v>
                </c:pt>
                <c:pt idx="34">
                  <c:v>0.68671982724272795</c:v>
                </c:pt>
                <c:pt idx="35">
                  <c:v>0.68094063245901004</c:v>
                </c:pt>
                <c:pt idx="36">
                  <c:v>0.67536645042988697</c:v>
                </c:pt>
                <c:pt idx="37">
                  <c:v>0.66998475538030799</c:v>
                </c:pt>
                <c:pt idx="38">
                  <c:v>0.66478409119409898</c:v>
                </c:pt>
                <c:pt idx="39">
                  <c:v>0.65975395538644699</c:v>
                </c:pt>
                <c:pt idx="40">
                  <c:v>0.65488469820781003</c:v>
                </c:pt>
                <c:pt idx="41">
                  <c:v>0.65016743458985304</c:v>
                </c:pt>
                <c:pt idx="42">
                  <c:v>0.64559396703598804</c:v>
                </c:pt>
                <c:pt idx="43">
                  <c:v>0.64115671787650197</c:v>
                </c:pt>
                <c:pt idx="44">
                  <c:v>0.63684866956664299</c:v>
                </c:pt>
                <c:pt idx="45">
                  <c:v>0.63266331191744996</c:v>
                </c:pt>
                <c:pt idx="46">
                  <c:v>0.62859459532286499</c:v>
                </c:pt>
                <c:pt idx="47">
                  <c:v>0.62463688919017901</c:v>
                </c:pt>
                <c:pt idx="48">
                  <c:v>0.62078494489987202</c:v>
                </c:pt>
                <c:pt idx="49">
                  <c:v>0.61703386272001004</c:v>
                </c:pt>
                <c:pt idx="50">
                  <c:v>0.61337906218322602</c:v>
                </c:pt>
                <c:pt idx="51">
                  <c:v>0.60981625550388696</c:v>
                </c:pt>
                <c:pt idx="52">
                  <c:v>0.60634142367157196</c:v>
                </c:pt>
                <c:pt idx="53">
                  <c:v>0.60295079490657</c:v>
                </c:pt>
                <c:pt idx="54">
                  <c:v>0.59964082520504502</c:v>
                </c:pt>
                <c:pt idx="55">
                  <c:v>0.59640818073727098</c:v>
                </c:pt>
                <c:pt idx="56">
                  <c:v>0.59324972189283798</c:v>
                </c:pt>
                <c:pt idx="57">
                  <c:v>0.59016248879281297</c:v>
                </c:pt>
                <c:pt idx="58">
                  <c:v>0.58714368811127005</c:v>
                </c:pt>
                <c:pt idx="59">
                  <c:v>0.58419068106786598</c:v>
                </c:pt>
                <c:pt idx="60">
                  <c:v>0.58130097246982104</c:v>
                </c:pt>
                <c:pt idx="61">
                  <c:v>0.57847220069605099</c:v>
                </c:pt>
                <c:pt idx="62">
                  <c:v>0.57570212852867997</c:v>
                </c:pt>
                <c:pt idx="63">
                  <c:v>0.57298863474808204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82-D24A-9CEF-6799ACFDD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2685888"/>
        <c:axId val="1872197040"/>
      </c:lineChart>
      <c:catAx>
        <c:axId val="187268588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 Complexity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1872197040"/>
        <c:crosses val="autoZero"/>
        <c:auto val="1"/>
        <c:lblAlgn val="ctr"/>
        <c:lblOffset val="100"/>
        <c:noMultiLvlLbl val="0"/>
      </c:catAx>
      <c:valAx>
        <c:axId val="1872197040"/>
        <c:scaling>
          <c:orientation val="minMax"/>
          <c:max val="2"/>
          <c:min val="0.5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72685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63E98-CA06-0999-6158-2D66596F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43FCB-FD25-F8C3-6C32-3D48BD1B4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5CDB1-2466-BBD3-F7BC-3C7FB555C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83CED-5886-218C-B6E5-42E60BB28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6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5950-6D49-6BF0-C352-926AF09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8D6C0-9778-211F-057B-D72966B48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4B10D-0B2C-A89A-28E1-3CA672FCA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8D4C9-256D-4E7F-5AE0-2AAB0B3D8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01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1F980-106B-BAD3-0C74-D2ED3037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00A78-A004-DE5A-7D5C-2C8AFE377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5124E-8E2A-1F2D-8E11-5AAD5934F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4021E-3EDE-C920-2052-142AA7D5F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7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9BBB2-5789-CDA1-6EB2-658CA9AE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DED81-09CB-5274-1C74-38A117CB6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0E275-45A9-34B2-62CC-628639C87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0A6EC-E8A0-1FE1-A008-340BDC705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753FA-5C05-2462-C0C9-3AA894A6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7FB0D-800E-509D-FC11-36F62B8C2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1F34E-C535-6212-7E26-AB3E1545F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04345-F4C7-F4BE-64A4-A05E6A964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586D-AFC4-7754-D388-0FEB6272E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9138F-96D7-8E96-42AE-3DEB568B8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5672C-CB53-4855-9E1B-BD227A0BC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BC0DC-0DE3-506D-FD93-41822B346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2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8E8F5-1125-59D6-0A47-AAA1351E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92D6A-4569-E44A-F3E2-764380463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F2E1E-5080-1381-5659-12E29C7F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7464-58A2-DC98-D6A5-93A97097F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0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652CD-034A-E9C3-9BC2-567CFF07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D20B8-B908-449B-ABE9-0F77458BA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C0A73-E4AA-20D0-E591-5E90FED4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B2D78-9844-40EF-DC1F-550DA71CC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2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74FE-970F-B699-22B2-78E35A362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848BD-01BF-EE32-6C0B-60BA67647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F9E8E-B88C-0B06-306C-AB3138C8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1F841-456A-3129-4B82-23EAF1E91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5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1F2C-46CA-4D3C-E270-3BAF133F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521D7-3E0F-7128-FA52-C05B94918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7413C-1A1B-CBFF-DD45-8A1F16A3C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B5FD8-00C6-F688-1048-A4AD21781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7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76160-1865-F9FD-BDC7-D1B56B77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02124-6AFA-044B-5D80-45E2185B0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4159A-343F-3262-E685-5B1F65CBC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11C5-BF80-4ECC-85E5-BB7721731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2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929B-F5DD-5390-310B-FA73DB2E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797B1-E7D3-86E0-15DA-297855F5E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3533A-A1D9-374F-EAC4-5513C7036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A835A-6DF6-9838-D175-3B654DA5D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1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9A4B-26DE-D6BD-CEEF-4E955F4DB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8E331-434D-0920-A62B-EC184D590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3CB28-8814-ACFF-5EF5-CD465DBE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CD7D-D921-6CDC-C6F2-B284CE6A0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4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A882-220A-0A4D-98B1-0E3BFABA8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B607A-4A8F-C5BF-EBC1-64CA20099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BBC33-CF6B-C866-1A5F-5831DEAE9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B6EA1-BAD5-B08A-5B1E-735016C44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9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080F-166B-D84E-F260-0A5E0ECA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C1DDD-1328-4BA2-378E-061425245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2FCB0-6A69-C8CC-5CBD-B125D676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8EA4F-5EC3-2C5F-5CCF-D454D55E5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5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5AFE-6392-91B7-FCCA-550CDD91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B6145-D569-2531-0285-6DAF96C37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C7DEC-B339-4ACA-C4D3-4C458ECCE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6A824-6D90-ABDD-6411-7B243243E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4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E8D5-7357-7983-D9F4-7E42F427A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1D614-4A84-4B4C-A00D-60554BD1E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DF6B9-EA52-24EA-1F06-2CACDA1F4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DECCB-48A6-E117-54A6-B07A94D59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2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116" y="1777999"/>
            <a:ext cx="5785769" cy="2062163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latin typeface="Calibri" panose="020F0502020204030204" pitchFamily="34" charset="0"/>
                <a:cs typeface="Calibri" panose="020F0502020204030204" pitchFamily="34" charset="0"/>
              </a:rPr>
              <a:t>BCOG 100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53196" y="3932238"/>
            <a:ext cx="5685609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Mind and Brain Lecture 2: </a:t>
            </a:r>
          </a:p>
          <a:p>
            <a:pPr marL="0" indent="0" algn="ctr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Levels of Analysis</a:t>
            </a:r>
          </a:p>
        </p:txBody>
      </p: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7BD2-6ACE-5167-73FE-D81CC2BD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A852D6-B3FD-151A-D9F3-8E854D0F8A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BF8D7-A0ED-E0E5-A651-67AC7C0A2433}"/>
              </a:ext>
            </a:extLst>
          </p:cNvPr>
          <p:cNvSpPr txBox="1"/>
          <p:nvPr/>
        </p:nvSpPr>
        <p:spPr>
          <a:xfrm>
            <a:off x="5801033" y="129055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Computational level</a:t>
            </a:r>
            <a:r>
              <a:rPr lang="en-US" sz="2400" dirty="0"/>
              <a:t>: Map an acoustic signal onto a speaker’s intended message.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Algorithmic level</a:t>
            </a:r>
            <a:r>
              <a:rPr lang="en-US" sz="2400" dirty="0"/>
              <a:t>: Segment words, determine syntactic structure, compute meaning of whole utterance.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Implementational level</a:t>
            </a:r>
            <a:r>
              <a:rPr lang="en-US" sz="2400" dirty="0"/>
              <a:t>: Neurons in auditory cortex, temporal lobe, Broca’s area, recurrent neural networks, etc.</a:t>
            </a:r>
          </a:p>
        </p:txBody>
      </p:sp>
      <p:pic>
        <p:nvPicPr>
          <p:cNvPr id="1026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581A6921-9E3B-194D-C378-F290E8031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82" r="88776" b="1"/>
          <a:stretch>
            <a:fillRect/>
          </a:stretch>
        </p:blipFill>
        <p:spPr bwMode="auto">
          <a:xfrm flipH="1">
            <a:off x="4827070" y="4004351"/>
            <a:ext cx="973961" cy="10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D910BE9C-7D39-07DA-4A88-12893ACD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88776" b="28303"/>
          <a:stretch>
            <a:fillRect/>
          </a:stretch>
        </p:blipFill>
        <p:spPr bwMode="auto">
          <a:xfrm flipH="1">
            <a:off x="4827071" y="2598568"/>
            <a:ext cx="973961" cy="11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969B1D15-726E-9AD6-BAF7-C86BF2413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9" r="88776" b="63986"/>
          <a:stretch>
            <a:fillRect/>
          </a:stretch>
        </p:blipFill>
        <p:spPr bwMode="auto">
          <a:xfrm flipH="1">
            <a:off x="4827072" y="1192786"/>
            <a:ext cx="973961" cy="11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ectrograms of spoken words">
            <a:extLst>
              <a:ext uri="{FF2B5EF4-FFF2-40B4-BE49-F238E27FC236}">
                <a16:creationId xmlns:a16="http://schemas.microsoft.com/office/drawing/2014/main" id="{EDCAB0EF-3E57-9EFD-A20A-6A2B8B742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69088" b="53118"/>
          <a:stretch>
            <a:fillRect/>
          </a:stretch>
        </p:blipFill>
        <p:spPr bwMode="auto">
          <a:xfrm>
            <a:off x="427702" y="842210"/>
            <a:ext cx="3455735" cy="51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4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9E26-99FD-05CD-FC7F-5818E57C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60D13A-1338-A8B5-DEFD-9781D20FE5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Strengths and Benefits of Marr’s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31209-B117-1C10-ADF3-F5152E6606F0}"/>
              </a:ext>
            </a:extLst>
          </p:cNvPr>
          <p:cNvSpPr txBox="1"/>
          <p:nvPr/>
        </p:nvSpPr>
        <p:spPr>
          <a:xfrm>
            <a:off x="2669457" y="1039835"/>
            <a:ext cx="927182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Encourages </a:t>
            </a:r>
            <a:r>
              <a:rPr lang="en-US" sz="2800" b="1" dirty="0"/>
              <a:t>clarity</a:t>
            </a:r>
            <a:r>
              <a:rPr lang="en-US" sz="2800" dirty="0"/>
              <a:t>: distinguish </a:t>
            </a:r>
            <a:r>
              <a:rPr lang="en-US" sz="2800" i="1" dirty="0"/>
              <a:t>what</a:t>
            </a:r>
            <a:r>
              <a:rPr lang="en-US" sz="2800" dirty="0"/>
              <a:t> from </a:t>
            </a:r>
            <a:r>
              <a:rPr lang="en-US" sz="2800" i="1" dirty="0"/>
              <a:t>how</a:t>
            </a:r>
            <a:r>
              <a:rPr lang="en-US" sz="2800" dirty="0"/>
              <a:t> from </a:t>
            </a:r>
            <a:r>
              <a:rPr lang="en-US" sz="2800" i="1" dirty="0"/>
              <a:t>where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Supports </a:t>
            </a:r>
            <a:r>
              <a:rPr lang="en-US" sz="2800" b="1" dirty="0"/>
              <a:t>explanatory separability</a:t>
            </a:r>
            <a:r>
              <a:rPr lang="en-US" sz="2800" dirty="0"/>
              <a:t>: cognitive models don’t have to map directly to neurons.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avoid </a:t>
            </a:r>
            <a:r>
              <a:rPr lang="en-US" sz="2800" b="1" dirty="0"/>
              <a:t>reductionist traps</a:t>
            </a:r>
            <a:r>
              <a:rPr lang="en-US" sz="2800" dirty="0"/>
              <a:t> (e.g., dismissing psychology because we have neuroscience).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Provides a </a:t>
            </a:r>
            <a:r>
              <a:rPr lang="en-US" sz="2800" b="1" dirty="0"/>
              <a:t>division of labor</a:t>
            </a:r>
            <a:r>
              <a:rPr lang="en-US" sz="2800" dirty="0"/>
              <a:t> across disciplines (psychology, neuroscience, AI, philosophy).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DFADA-2EDB-51D1-D73C-E42B7A2B681A}"/>
              </a:ext>
            </a:extLst>
          </p:cNvPr>
          <p:cNvSpPr txBox="1"/>
          <p:nvPr/>
        </p:nvSpPr>
        <p:spPr>
          <a:xfrm>
            <a:off x="604683" y="2424829"/>
            <a:ext cx="20647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8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40470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44C34-1C04-3072-F7CD-CE54A6E4F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724801-15F0-55E3-6265-16E598E38F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to Marr’s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BFAF8-749B-48A9-C757-F700162FF7FC}"/>
              </a:ext>
            </a:extLst>
          </p:cNvPr>
          <p:cNvSpPr txBox="1"/>
          <p:nvPr/>
        </p:nvSpPr>
        <p:spPr>
          <a:xfrm>
            <a:off x="2448232" y="942668"/>
            <a:ext cx="97437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Rigid separation: In practice, levels are not always independent.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Top-down bias: Assumes the computational problem is well-defined in advance.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 systems are messy: Evolution doesn’t optimize cleanly for abstract “functions.”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modern AI shows implementational details (architecture, data statistics) shape what algorithms emerge.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D4B9B-81BE-9D93-7321-A5D89C651BFA}"/>
              </a:ext>
            </a:extLst>
          </p:cNvPr>
          <p:cNvSpPr txBox="1"/>
          <p:nvPr/>
        </p:nvSpPr>
        <p:spPr>
          <a:xfrm>
            <a:off x="383458" y="2543105"/>
            <a:ext cx="20647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800" dirty="0"/>
              <a:t>🤨</a:t>
            </a:r>
          </a:p>
        </p:txBody>
      </p:sp>
    </p:spTree>
    <p:extLst>
      <p:ext uri="{BB962C8B-B14F-4D97-AF65-F5344CB8AC3E}">
        <p14:creationId xmlns:p14="http://schemas.microsoft.com/office/powerpoint/2010/main" val="341560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EC827-2010-85BE-D095-A014EABC1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793904-2378-1311-B9B5-159B75EAB7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to Marr’s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665CB-8EF3-EE14-7F1A-B87146B8D656}"/>
              </a:ext>
            </a:extLst>
          </p:cNvPr>
          <p:cNvSpPr txBox="1"/>
          <p:nvPr/>
        </p:nvSpPr>
        <p:spPr>
          <a:xfrm>
            <a:off x="206477" y="942668"/>
            <a:ext cx="1198552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Marr’s view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Computational: The goal is to store experiences and retrieve them later.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Algorithmic: Processes like encoding, storage, and retrieval.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Implementational: Brain regions like the hippocampus and cortex.</a:t>
            </a:r>
          </a:p>
          <a:p>
            <a:endParaRPr lang="en-US" sz="2800" b="1" dirty="0"/>
          </a:p>
          <a:p>
            <a:r>
              <a:rPr lang="en-US" sz="2800" b="1" dirty="0"/>
              <a:t>Problem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way memory works depends heavily on the brain’s wiring.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example: The hippocampus is especially good at quickly linking events together, but struggles with long-term storage on its 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means the “algorithm” is shaped by the biology — you can’t neatly separate the levels.</a:t>
            </a:r>
          </a:p>
        </p:txBody>
      </p:sp>
    </p:spTree>
    <p:extLst>
      <p:ext uri="{BB962C8B-B14F-4D97-AF65-F5344CB8AC3E}">
        <p14:creationId xmlns:p14="http://schemas.microsoft.com/office/powerpoint/2010/main" val="12028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F7AB-B9CE-9781-930E-09372FECC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9C17F2-C285-63AE-75E8-567CF42744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Another Way of Thinking About Levels</a:t>
            </a:r>
          </a:p>
        </p:txBody>
      </p:sp>
      <p:pic>
        <p:nvPicPr>
          <p:cNvPr id="2" name="Picture 2" descr="spectrograms of spoken words">
            <a:extLst>
              <a:ext uri="{FF2B5EF4-FFF2-40B4-BE49-F238E27FC236}">
                <a16:creationId xmlns:a16="http://schemas.microsoft.com/office/drawing/2014/main" id="{654B1521-0BCF-B799-F025-9CD10FE1A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69088" b="53118"/>
          <a:stretch>
            <a:fillRect/>
          </a:stretch>
        </p:blipFill>
        <p:spPr bwMode="auto">
          <a:xfrm>
            <a:off x="0" y="694727"/>
            <a:ext cx="3011555" cy="4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EEA38-D5F8-A97E-9DAF-DB1A2E548E40}"/>
              </a:ext>
            </a:extLst>
          </p:cNvPr>
          <p:cNvSpPr txBox="1"/>
          <p:nvPr/>
        </p:nvSpPr>
        <p:spPr>
          <a:xfrm>
            <a:off x="2846439" y="2090172"/>
            <a:ext cx="92324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There are a lot of different ways you can move your mouth and say “hot”</a:t>
            </a:r>
          </a:p>
          <a:p>
            <a:endParaRPr lang="en-US" sz="2200" dirty="0"/>
          </a:p>
          <a:p>
            <a:r>
              <a:rPr lang="en-US" sz="2200" dirty="0"/>
              <a:t>There are a lot of different auditory vibrations you can detect and hear “hot”</a:t>
            </a:r>
          </a:p>
          <a:p>
            <a:endParaRPr lang="en-US" sz="2200" dirty="0"/>
          </a:p>
          <a:p>
            <a:r>
              <a:rPr lang="en-US" sz="2200" dirty="0"/>
              <a:t>Is speaking or hearing “hot” a “real” thing? </a:t>
            </a:r>
          </a:p>
        </p:txBody>
      </p:sp>
    </p:spTree>
    <p:extLst>
      <p:ext uri="{BB962C8B-B14F-4D97-AF65-F5344CB8AC3E}">
        <p14:creationId xmlns:p14="http://schemas.microsoft.com/office/powerpoint/2010/main" val="303802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8FA9-C34C-D973-5A93-4295BD98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F88A8F-5E34-9B66-9D16-37C38B00EF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Another Way of Thinking About Levels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07D15-CA49-DD6C-722F-09ABDBFB5FF5}"/>
              </a:ext>
            </a:extLst>
          </p:cNvPr>
          <p:cNvSpPr txBox="1"/>
          <p:nvPr/>
        </p:nvSpPr>
        <p:spPr>
          <a:xfrm>
            <a:off x="2262650" y="5646457"/>
            <a:ext cx="812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concept useful? Does it lead to predicting things as well, with less complexity? </a:t>
            </a:r>
          </a:p>
        </p:txBody>
      </p:sp>
      <p:pic>
        <p:nvPicPr>
          <p:cNvPr id="9218" name="Picture 2" descr="Human eye - Retina, Optic Nerve, Vision | Britannica">
            <a:extLst>
              <a:ext uri="{FF2B5EF4-FFF2-40B4-BE49-F238E27FC236}">
                <a16:creationId xmlns:a16="http://schemas.microsoft.com/office/drawing/2014/main" id="{D2F4EFBD-A986-CA74-5C30-47D13E4B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964" y="973082"/>
            <a:ext cx="5044071" cy="45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AE02-8CA9-88A0-6A9D-CF3412D9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DBAD99-47AF-38CA-DCC3-A5DFD7CB2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Another Way of Thinking About Levels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6BB094-8C3F-21D4-4932-061DAE964C3C}"/>
              </a:ext>
            </a:extLst>
          </p:cNvPr>
          <p:cNvSpPr/>
          <p:nvPr/>
        </p:nvSpPr>
        <p:spPr>
          <a:xfrm>
            <a:off x="2310582" y="1403625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since last water intake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A4C700-603C-6D74-5F40-A0474AB20E82}"/>
              </a:ext>
            </a:extLst>
          </p:cNvPr>
          <p:cNvSpPr/>
          <p:nvPr/>
        </p:nvSpPr>
        <p:spPr>
          <a:xfrm>
            <a:off x="2448232" y="2942427"/>
            <a:ext cx="1764893" cy="11935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Salt intake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CBCDF6-2169-F7A4-7651-849323FB6078}"/>
              </a:ext>
            </a:extLst>
          </p:cNvPr>
          <p:cNvSpPr/>
          <p:nvPr/>
        </p:nvSpPr>
        <p:spPr>
          <a:xfrm>
            <a:off x="2428568" y="4260590"/>
            <a:ext cx="1764893" cy="11935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Fluid loss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9C0CB3-E908-2B67-6977-4BB47425CA25}"/>
              </a:ext>
            </a:extLst>
          </p:cNvPr>
          <p:cNvSpPr/>
          <p:nvPr/>
        </p:nvSpPr>
        <p:spPr>
          <a:xfrm>
            <a:off x="8780207" y="1283112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Consumed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4F154B-AD27-B7C1-8F18-35150B3016AA}"/>
              </a:ext>
            </a:extLst>
          </p:cNvPr>
          <p:cNvSpPr/>
          <p:nvPr/>
        </p:nvSpPr>
        <p:spPr>
          <a:xfrm>
            <a:off x="8726129" y="2709556"/>
            <a:ext cx="1873047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 in Obtaining Water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9CA959-FF88-F9A1-48E7-A97C223E42FD}"/>
              </a:ext>
            </a:extLst>
          </p:cNvPr>
          <p:cNvSpPr/>
          <p:nvPr/>
        </p:nvSpPr>
        <p:spPr>
          <a:xfrm>
            <a:off x="8834283" y="4144155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Salivation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9903D3-EBB1-9FED-A897-C910AB7B2BE5}"/>
              </a:ext>
            </a:extLst>
          </p:cNvPr>
          <p:cNvCxnSpPr>
            <a:stCxn id="6" idx="6"/>
            <a:endCxn id="13" idx="2"/>
          </p:cNvCxnSpPr>
          <p:nvPr/>
        </p:nvCxnSpPr>
        <p:spPr>
          <a:xfrm flipV="1">
            <a:off x="4075475" y="1938116"/>
            <a:ext cx="4704732" cy="1205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8CA486-661B-C5D5-4A48-FD02E164A55D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075475" y="2058629"/>
            <a:ext cx="4650654" cy="13059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F29523-5665-8052-82A7-5108B68EA09D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4075475" y="2058629"/>
            <a:ext cx="4758808" cy="27405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6051D-732C-1FE9-9BC4-D80C7959E83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213125" y="1938116"/>
            <a:ext cx="4567082" cy="16010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517B11-A2EA-F00E-DE5A-C2F5D38135F7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4213125" y="3539214"/>
            <a:ext cx="4621158" cy="12599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4BADC0-E050-4964-B1FA-455DA8C1040F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4213125" y="3364560"/>
            <a:ext cx="4513004" cy="17465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16F8A1-CC35-81CE-8421-A557D8F82A32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4193461" y="4799159"/>
            <a:ext cx="4640822" cy="5821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F19A41-C64D-D174-E3C3-C6DCD65CE077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193461" y="3364560"/>
            <a:ext cx="4532668" cy="149281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430611-9ED4-8ADF-855C-839A2A033EE7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193461" y="1938116"/>
            <a:ext cx="4586746" cy="29192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83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952A-CF66-BDB9-5D05-83748867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DC2B2A-C68C-4D27-D94D-9190F4B59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Another Way of Thinking About Levels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D7DD2D-A600-C379-22CA-5DDA0297F897}"/>
              </a:ext>
            </a:extLst>
          </p:cNvPr>
          <p:cNvSpPr/>
          <p:nvPr/>
        </p:nvSpPr>
        <p:spPr>
          <a:xfrm>
            <a:off x="2310582" y="1403625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since last water intake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99867A-E455-4FCC-3346-6CB3A0418C19}"/>
              </a:ext>
            </a:extLst>
          </p:cNvPr>
          <p:cNvSpPr/>
          <p:nvPr/>
        </p:nvSpPr>
        <p:spPr>
          <a:xfrm>
            <a:off x="2448232" y="2942427"/>
            <a:ext cx="1764893" cy="11935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Salt intake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A751B0-AC47-2024-DC74-25F906A3EC2B}"/>
              </a:ext>
            </a:extLst>
          </p:cNvPr>
          <p:cNvSpPr/>
          <p:nvPr/>
        </p:nvSpPr>
        <p:spPr>
          <a:xfrm>
            <a:off x="2428568" y="4260590"/>
            <a:ext cx="1764893" cy="11935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Fluid loss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F14D34-BA01-1F54-8376-F92FE241DADC}"/>
              </a:ext>
            </a:extLst>
          </p:cNvPr>
          <p:cNvSpPr/>
          <p:nvPr/>
        </p:nvSpPr>
        <p:spPr>
          <a:xfrm>
            <a:off x="8780207" y="1283112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Consumed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61F7D-D3A9-E18E-3031-8B3DB23E97E4}"/>
              </a:ext>
            </a:extLst>
          </p:cNvPr>
          <p:cNvSpPr/>
          <p:nvPr/>
        </p:nvSpPr>
        <p:spPr>
          <a:xfrm>
            <a:off x="8726129" y="2709556"/>
            <a:ext cx="1873047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 in Obtaining Water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0F6515-2415-69EF-1E1E-EEC0EBC3032B}"/>
              </a:ext>
            </a:extLst>
          </p:cNvPr>
          <p:cNvSpPr/>
          <p:nvPr/>
        </p:nvSpPr>
        <p:spPr>
          <a:xfrm>
            <a:off x="8834283" y="4144155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Salivation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0250E7-0FAE-8B4C-2706-4E1FF219FE2D}"/>
              </a:ext>
            </a:extLst>
          </p:cNvPr>
          <p:cNvCxnSpPr>
            <a:cxnSpLocks/>
            <a:stCxn id="6" idx="6"/>
            <a:endCxn id="2" idx="2"/>
          </p:cNvCxnSpPr>
          <p:nvPr/>
        </p:nvCxnSpPr>
        <p:spPr>
          <a:xfrm>
            <a:off x="4075475" y="2058629"/>
            <a:ext cx="1511705" cy="13703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7F28F3-C9AB-314B-24DF-084CC5537B8F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 flipV="1">
            <a:off x="7352073" y="3364560"/>
            <a:ext cx="1374056" cy="6444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9FA4A1-255B-0ABD-379A-364375FFD130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 flipV="1">
            <a:off x="7352073" y="1938116"/>
            <a:ext cx="1428134" cy="14908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0CA42E-25CA-CE3D-69B3-1FFAC8187102}"/>
              </a:ext>
            </a:extLst>
          </p:cNvPr>
          <p:cNvCxnSpPr>
            <a:cxnSpLocks/>
            <a:stCxn id="11" idx="6"/>
            <a:endCxn id="2" idx="2"/>
          </p:cNvCxnSpPr>
          <p:nvPr/>
        </p:nvCxnSpPr>
        <p:spPr>
          <a:xfrm flipV="1">
            <a:off x="4213125" y="3429000"/>
            <a:ext cx="1374055" cy="11021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E7AC4F-663F-426A-11DF-CABB3B37784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7352073" y="3429000"/>
            <a:ext cx="1482210" cy="137015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838D25-FFD5-C1F4-15DA-CA2018C0EEEB}"/>
              </a:ext>
            </a:extLst>
          </p:cNvPr>
          <p:cNvCxnSpPr>
            <a:cxnSpLocks/>
            <a:stCxn id="12" idx="6"/>
            <a:endCxn id="2" idx="2"/>
          </p:cNvCxnSpPr>
          <p:nvPr/>
        </p:nvCxnSpPr>
        <p:spPr>
          <a:xfrm flipV="1">
            <a:off x="4193461" y="3429000"/>
            <a:ext cx="1393719" cy="142837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AEBD342-93A9-5C08-5D3F-C7A3BE2FECCA}"/>
              </a:ext>
            </a:extLst>
          </p:cNvPr>
          <p:cNvSpPr/>
          <p:nvPr/>
        </p:nvSpPr>
        <p:spPr>
          <a:xfrm>
            <a:off x="5587180" y="2773996"/>
            <a:ext cx="1764893" cy="1310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C28CA4-C89F-AD70-A557-25B8EDF0298F}"/>
              </a:ext>
            </a:extLst>
          </p:cNvPr>
          <p:cNvSpPr txBox="1"/>
          <p:nvPr/>
        </p:nvSpPr>
        <p:spPr>
          <a:xfrm>
            <a:off x="2262650" y="5646457"/>
            <a:ext cx="812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concept useful? Does it lead to predicting things as well, with less complexity? </a:t>
            </a:r>
          </a:p>
        </p:txBody>
      </p:sp>
    </p:spTree>
    <p:extLst>
      <p:ext uri="{BB962C8B-B14F-4D97-AF65-F5344CB8AC3E}">
        <p14:creationId xmlns:p14="http://schemas.microsoft.com/office/powerpoint/2010/main" val="183876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D45D-3E2D-8D78-54EA-93CFE0DB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2CF09D-486A-63A8-31A2-268BE068A3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Another Way of Thinking About Levels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153FD-A58D-123C-450B-7ED5FD27FBEC}"/>
              </a:ext>
            </a:extLst>
          </p:cNvPr>
          <p:cNvSpPr txBox="1"/>
          <p:nvPr/>
        </p:nvSpPr>
        <p:spPr>
          <a:xfrm>
            <a:off x="2262650" y="5646457"/>
            <a:ext cx="812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concept useful? Does it lead to predicting things as well, with less complexity? </a:t>
            </a:r>
          </a:p>
        </p:txBody>
      </p:sp>
      <p:pic>
        <p:nvPicPr>
          <p:cNvPr id="9218" name="Picture 2" descr="Human eye - Retina, Optic Nerve, Vision | Britannica">
            <a:extLst>
              <a:ext uri="{FF2B5EF4-FFF2-40B4-BE49-F238E27FC236}">
                <a16:creationId xmlns:a16="http://schemas.microsoft.com/office/drawing/2014/main" id="{35581AA5-3485-5AC9-259E-056432DD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3038" y="924023"/>
            <a:ext cx="2832063" cy="255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969C499-0D60-B1A7-F463-CE8117EE8C9B}"/>
              </a:ext>
            </a:extLst>
          </p:cNvPr>
          <p:cNvCxnSpPr>
            <a:cxnSpLocks/>
          </p:cNvCxnSpPr>
          <p:nvPr/>
        </p:nvCxnSpPr>
        <p:spPr>
          <a:xfrm>
            <a:off x="3478869" y="1900593"/>
            <a:ext cx="1048886" cy="294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C33DC95-7268-9310-C484-7129BC8C80BE}"/>
              </a:ext>
            </a:extLst>
          </p:cNvPr>
          <p:cNvSpPr/>
          <p:nvPr/>
        </p:nvSpPr>
        <p:spPr>
          <a:xfrm>
            <a:off x="5213553" y="4164917"/>
            <a:ext cx="1764893" cy="1310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BLUE</a:t>
            </a:r>
          </a:p>
        </p:txBody>
      </p:sp>
      <p:pic>
        <p:nvPicPr>
          <p:cNvPr id="6" name="Picture 2" descr="spectrograms of spoken words">
            <a:extLst>
              <a:ext uri="{FF2B5EF4-FFF2-40B4-BE49-F238E27FC236}">
                <a16:creationId xmlns:a16="http://schemas.microsoft.com/office/drawing/2014/main" id="{D6F084A0-A845-726A-2CF0-300539228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6792" r="69088" b="53118"/>
          <a:stretch>
            <a:fillRect/>
          </a:stretch>
        </p:blipFill>
        <p:spPr bwMode="auto">
          <a:xfrm>
            <a:off x="9274714" y="797010"/>
            <a:ext cx="2218010" cy="28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ulti-voxel pattern analysis (MVPA) procedure of percept decoding. |  Download Scientific Diagram">
            <a:extLst>
              <a:ext uri="{FF2B5EF4-FFF2-40B4-BE49-F238E27FC236}">
                <a16:creationId xmlns:a16="http://schemas.microsoft.com/office/drawing/2014/main" id="{99450FD8-8C58-9EC9-0DA9-26F51A725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24988" r="11434" b="55175"/>
          <a:stretch>
            <a:fillRect/>
          </a:stretch>
        </p:blipFill>
        <p:spPr bwMode="auto">
          <a:xfrm>
            <a:off x="4803148" y="2645658"/>
            <a:ext cx="2649904" cy="59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ulti-voxel pattern analysis (MVPA) procedure of percept decoding. |  Download Scientific Diagram">
            <a:extLst>
              <a:ext uri="{FF2B5EF4-FFF2-40B4-BE49-F238E27FC236}">
                <a16:creationId xmlns:a16="http://schemas.microsoft.com/office/drawing/2014/main" id="{767F5B17-F3EF-27E5-93C0-532C7B6D3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9773" b="72495"/>
          <a:stretch>
            <a:fillRect/>
          </a:stretch>
        </p:blipFill>
        <p:spPr bwMode="auto">
          <a:xfrm>
            <a:off x="4803148" y="797010"/>
            <a:ext cx="3040072" cy="18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4835C-2CE9-25D9-0AF7-E61A16EE556A}"/>
              </a:ext>
            </a:extLst>
          </p:cNvPr>
          <p:cNvCxnSpPr>
            <a:cxnSpLocks/>
          </p:cNvCxnSpPr>
          <p:nvPr/>
        </p:nvCxnSpPr>
        <p:spPr>
          <a:xfrm>
            <a:off x="7849719" y="1915341"/>
            <a:ext cx="1058307" cy="1474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413FC9-8DE7-694B-E733-CAC7F518AAB0}"/>
              </a:ext>
            </a:extLst>
          </p:cNvPr>
          <p:cNvSpPr/>
          <p:nvPr/>
        </p:nvSpPr>
        <p:spPr>
          <a:xfrm>
            <a:off x="9727831" y="4164917"/>
            <a:ext cx="1764893" cy="1310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“blue”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2BEB49-6120-B13F-B52D-4640D19B79A7}"/>
              </a:ext>
            </a:extLst>
          </p:cNvPr>
          <p:cNvSpPr/>
          <p:nvPr/>
        </p:nvSpPr>
        <p:spPr>
          <a:xfrm>
            <a:off x="1166310" y="3974380"/>
            <a:ext cx="1297858" cy="11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630D46-F7FA-86D1-5DDD-AF001BEFD7F3}"/>
              </a:ext>
            </a:extLst>
          </p:cNvPr>
          <p:cNvCxnSpPr>
            <a:cxnSpLocks/>
          </p:cNvCxnSpPr>
          <p:nvPr/>
        </p:nvCxnSpPr>
        <p:spPr>
          <a:xfrm>
            <a:off x="2954426" y="4586623"/>
            <a:ext cx="1848722" cy="870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B50285-B744-5585-D5F4-61A488DB48F9}"/>
              </a:ext>
            </a:extLst>
          </p:cNvPr>
          <p:cNvCxnSpPr>
            <a:cxnSpLocks/>
          </p:cNvCxnSpPr>
          <p:nvPr/>
        </p:nvCxnSpPr>
        <p:spPr>
          <a:xfrm>
            <a:off x="7206877" y="4776401"/>
            <a:ext cx="2350078" cy="435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1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06D8B4-EBDE-4455-B34F-0A124BC5B57B}"/>
              </a:ext>
            </a:extLst>
          </p:cNvPr>
          <p:cNvGrpSpPr/>
          <p:nvPr/>
        </p:nvGrpSpPr>
        <p:grpSpPr>
          <a:xfrm>
            <a:off x="1763735" y="927455"/>
            <a:ext cx="8664529" cy="4332157"/>
            <a:chOff x="209647" y="809468"/>
            <a:chExt cx="8664529" cy="4332157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D761172-1751-F4BF-9E1B-FA04432BA49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79463791"/>
                </p:ext>
              </p:extLst>
            </p:nvPr>
          </p:nvGraphicFramePr>
          <p:xfrm>
            <a:off x="209647" y="809468"/>
            <a:ext cx="8664529" cy="43321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93B6A1-DB95-610E-A453-F2DD68F9A0D7}"/>
                </a:ext>
              </a:extLst>
            </p:cNvPr>
            <p:cNvSpPr txBox="1"/>
            <p:nvPr/>
          </p:nvSpPr>
          <p:spPr>
            <a:xfrm>
              <a:off x="1172490" y="2273671"/>
              <a:ext cx="347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0608BB-E81C-8DC8-9F51-B31123DCDE01}"/>
                </a:ext>
              </a:extLst>
            </p:cNvPr>
            <p:cNvSpPr txBox="1"/>
            <p:nvPr/>
          </p:nvSpPr>
          <p:spPr>
            <a:xfrm>
              <a:off x="2152780" y="2328215"/>
              <a:ext cx="339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343B01-A89A-EE7A-F597-6201C56139E0}"/>
                </a:ext>
              </a:extLst>
            </p:cNvPr>
            <p:cNvSpPr txBox="1"/>
            <p:nvPr/>
          </p:nvSpPr>
          <p:spPr>
            <a:xfrm>
              <a:off x="1956866" y="3603079"/>
              <a:ext cx="337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FD081F-C957-3624-3451-2B420D33E996}"/>
                </a:ext>
              </a:extLst>
            </p:cNvPr>
            <p:cNvSpPr txBox="1"/>
            <p:nvPr/>
          </p:nvSpPr>
          <p:spPr>
            <a:xfrm>
              <a:off x="2087529" y="1064183"/>
              <a:ext cx="358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D52974-4E1F-CD73-02D6-F7078D27DF2E}"/>
                </a:ext>
              </a:extLst>
            </p:cNvPr>
            <p:cNvSpPr/>
            <p:nvPr/>
          </p:nvSpPr>
          <p:spPr>
            <a:xfrm>
              <a:off x="2032665" y="1313905"/>
              <a:ext cx="120115" cy="955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E3BFBA-F653-9359-A74B-5E4DD7A5864B}"/>
                </a:ext>
              </a:extLst>
            </p:cNvPr>
            <p:cNvSpPr/>
            <p:nvPr/>
          </p:nvSpPr>
          <p:spPr>
            <a:xfrm>
              <a:off x="2032665" y="2434880"/>
              <a:ext cx="120115" cy="955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EE499D-C28D-A47A-30F6-7CC6B673A9B2}"/>
                </a:ext>
              </a:extLst>
            </p:cNvPr>
            <p:cNvSpPr/>
            <p:nvPr/>
          </p:nvSpPr>
          <p:spPr>
            <a:xfrm>
              <a:off x="2197555" y="3565644"/>
              <a:ext cx="120115" cy="955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D9C8B97-C134-F9FD-A82B-CBDA826CCDEC}"/>
                </a:ext>
              </a:extLst>
            </p:cNvPr>
            <p:cNvSpPr/>
            <p:nvPr/>
          </p:nvSpPr>
          <p:spPr>
            <a:xfrm>
              <a:off x="1149086" y="2554800"/>
              <a:ext cx="120115" cy="955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6">
            <a:extLst>
              <a:ext uri="{FF2B5EF4-FFF2-40B4-BE49-F238E27FC236}">
                <a16:creationId xmlns:a16="http://schemas.microsoft.com/office/drawing/2014/main" id="{6818E868-B3DC-FEA4-31A2-B46B70387D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4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Another Way of Thinking About Levels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9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DE3F-98DA-9026-058B-B1A32023F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C48C40-757B-9041-E28E-F9D77F20D4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Starting 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200A-C499-8D54-29FF-807B88CCB70C}"/>
              </a:ext>
            </a:extLst>
          </p:cNvPr>
          <p:cNvSpPr txBox="1"/>
          <p:nvPr/>
        </p:nvSpPr>
        <p:spPr>
          <a:xfrm>
            <a:off x="250370" y="1294412"/>
            <a:ext cx="113973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Password</a:t>
            </a:r>
            <a:r>
              <a:rPr lang="en-US" sz="3200" dirty="0"/>
              <a:t>: three</a:t>
            </a:r>
          </a:p>
          <a:p>
            <a:endParaRPr lang="en-US" sz="3200" dirty="0"/>
          </a:p>
          <a:p>
            <a:r>
              <a:rPr lang="en-US" sz="3200" b="1" dirty="0"/>
              <a:t>Question</a:t>
            </a:r>
            <a:r>
              <a:rPr lang="en-US" sz="3200" dirty="0"/>
              <a:t>: What are David Marr’s Three Levels of analysis. </a:t>
            </a:r>
          </a:p>
          <a:p>
            <a:r>
              <a:rPr lang="en-US" sz="3200" dirty="0"/>
              <a:t>Give a definition of each in your own words.</a:t>
            </a:r>
          </a:p>
        </p:txBody>
      </p:sp>
    </p:spTree>
    <p:extLst>
      <p:ext uri="{BB962C8B-B14F-4D97-AF65-F5344CB8AC3E}">
        <p14:creationId xmlns:p14="http://schemas.microsoft.com/office/powerpoint/2010/main" val="853760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0714-0EB2-951E-C973-E559FDE1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>
            <a:extLst>
              <a:ext uri="{FF2B5EF4-FFF2-40B4-BE49-F238E27FC236}">
                <a16:creationId xmlns:a16="http://schemas.microsoft.com/office/drawing/2014/main" id="{590CA1B9-95EE-70C6-CE36-4B448DD7A7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4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D1492-9CEC-6382-44C9-5049F1BEECB6}"/>
              </a:ext>
            </a:extLst>
          </p:cNvPr>
          <p:cNvSpPr txBox="1"/>
          <p:nvPr/>
        </p:nvSpPr>
        <p:spPr>
          <a:xfrm>
            <a:off x="634180" y="1348233"/>
            <a:ext cx="98814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Marr’s levels remain hugely influential.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cognitive sciences endorse multi-level explanations.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modern work highlights interactions between levels: not cleanly separable, often mutually constraining.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scientists are not dogmatic about what the levels are. The focus is more pragmatic.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Do your concepts make good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Do they help lead to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1619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C8E50-E211-3370-DE33-C8F16F5F6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B714-9D7F-CD8F-78E9-195E7D6616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340" y="1215190"/>
            <a:ext cx="11482251" cy="199724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Two Dimensions of Disagreement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400" b="1" dirty="0"/>
              <a:t>Ontological Dependence</a:t>
            </a:r>
            <a:r>
              <a:rPr lang="en-US" sz="2400" dirty="0"/>
              <a:t>: Is the mind a different kind of “stuff” than the physical, material world?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400" b="1" dirty="0"/>
              <a:t>Explanatory Separability</a:t>
            </a:r>
            <a:r>
              <a:rPr lang="en-US" sz="2400" dirty="0"/>
              <a:t>: Can we understand the physical and the mental independently (whatever they are made of)?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3A3F90-C700-B55B-04CD-6476019E7F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Mind-Body Solutions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ED560C-9491-A525-1429-B069E0164973}"/>
              </a:ext>
            </a:extLst>
          </p:cNvPr>
          <p:cNvGraphicFramePr>
            <a:graphicFrameLocks noGrp="1"/>
          </p:cNvGraphicFramePr>
          <p:nvPr/>
        </p:nvGraphicFramePr>
        <p:xfrm>
          <a:off x="2201779" y="3212432"/>
          <a:ext cx="6220328" cy="211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021">
                  <a:extLst>
                    <a:ext uri="{9D8B030D-6E8A-4147-A177-3AD203B41FA5}">
                      <a16:colId xmlns:a16="http://schemas.microsoft.com/office/drawing/2014/main" val="2671838912"/>
                    </a:ext>
                  </a:extLst>
                </a:gridCol>
                <a:gridCol w="830179">
                  <a:extLst>
                    <a:ext uri="{9D8B030D-6E8A-4147-A177-3AD203B41FA5}">
                      <a16:colId xmlns:a16="http://schemas.microsoft.com/office/drawing/2014/main" val="3968351711"/>
                    </a:ext>
                  </a:extLst>
                </a:gridCol>
                <a:gridCol w="1922046">
                  <a:extLst>
                    <a:ext uri="{9D8B030D-6E8A-4147-A177-3AD203B41FA5}">
                      <a16:colId xmlns:a16="http://schemas.microsoft.com/office/drawing/2014/main" val="2142609427"/>
                    </a:ext>
                  </a:extLst>
                </a:gridCol>
                <a:gridCol w="1555082">
                  <a:extLst>
                    <a:ext uri="{9D8B030D-6E8A-4147-A177-3AD203B41FA5}">
                      <a16:colId xmlns:a16="http://schemas.microsoft.com/office/drawing/2014/main" val="3642504061"/>
                    </a:ext>
                  </a:extLst>
                </a:gridCol>
              </a:tblGrid>
              <a:tr h="52939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131F33"/>
                          </a:solidFill>
                        </a:rPr>
                        <a:t>Ontologically Dependent?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36533"/>
                  </a:ext>
                </a:extLst>
              </a:tr>
              <a:tr h="52939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61490"/>
                  </a:ext>
                </a:extLst>
              </a:tr>
              <a:tr h="529390">
                <a:tc rowSpan="2"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Explanatorily Separable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871129"/>
                  </a:ext>
                </a:extLst>
              </a:tr>
              <a:tr h="52939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717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05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C6D3-0B11-C5F7-D191-C2FEFAD4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9B9B8E-EE80-A879-E177-5B7DE79A11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Mind-Body Solutions: Quadrant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A62FA-18B9-F595-D44D-F65897B89E4D}"/>
              </a:ext>
            </a:extLst>
          </p:cNvPr>
          <p:cNvSpPr txBox="1"/>
          <p:nvPr/>
        </p:nvSpPr>
        <p:spPr>
          <a:xfrm>
            <a:off x="144379" y="1207189"/>
            <a:ext cx="119032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Popularity of Quadrant 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Still materialist and scientific (as opposed to quadrant 1 and 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Psychological explanations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 limitations: can you really eliminate all talk of memory, attention, concepts?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sciences are reductive without being eliminativist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Practical constraints. modeling in terms of neurons is intractable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realizability</a:t>
            </a:r>
          </a:p>
        </p:txBody>
      </p:sp>
    </p:spTree>
    <p:extLst>
      <p:ext uri="{BB962C8B-B14F-4D97-AF65-F5344CB8AC3E}">
        <p14:creationId xmlns:p14="http://schemas.microsoft.com/office/powerpoint/2010/main" val="19897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B146E-12C8-FE0E-DDBD-8F43CBCE3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52426-FE6E-7DD4-69BF-A0D9E1D2A7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Mind-Body Solutions: Quadrant 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899AE5-AD92-88F3-4ADD-AF1B87CC51D7}"/>
              </a:ext>
            </a:extLst>
          </p:cNvPr>
          <p:cNvGraphicFramePr>
            <a:graphicFrameLocks noGrp="1"/>
          </p:cNvGraphicFramePr>
          <p:nvPr/>
        </p:nvGraphicFramePr>
        <p:xfrm>
          <a:off x="0" y="885165"/>
          <a:ext cx="62203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021">
                  <a:extLst>
                    <a:ext uri="{9D8B030D-6E8A-4147-A177-3AD203B41FA5}">
                      <a16:colId xmlns:a16="http://schemas.microsoft.com/office/drawing/2014/main" val="2671838912"/>
                    </a:ext>
                  </a:extLst>
                </a:gridCol>
                <a:gridCol w="830179">
                  <a:extLst>
                    <a:ext uri="{9D8B030D-6E8A-4147-A177-3AD203B41FA5}">
                      <a16:colId xmlns:a16="http://schemas.microsoft.com/office/drawing/2014/main" val="3968351711"/>
                    </a:ext>
                  </a:extLst>
                </a:gridCol>
                <a:gridCol w="1732548">
                  <a:extLst>
                    <a:ext uri="{9D8B030D-6E8A-4147-A177-3AD203B41FA5}">
                      <a16:colId xmlns:a16="http://schemas.microsoft.com/office/drawing/2014/main" val="2142609427"/>
                    </a:ext>
                  </a:extLst>
                </a:gridCol>
                <a:gridCol w="1744580">
                  <a:extLst>
                    <a:ext uri="{9D8B030D-6E8A-4147-A177-3AD203B41FA5}">
                      <a16:colId xmlns:a16="http://schemas.microsoft.com/office/drawing/2014/main" val="3642504061"/>
                    </a:ext>
                  </a:extLst>
                </a:gridCol>
              </a:tblGrid>
              <a:tr h="31282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31F33"/>
                          </a:solidFill>
                        </a:rPr>
                        <a:t>Ontologically Dependent?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36533"/>
                  </a:ext>
                </a:extLst>
              </a:tr>
              <a:tr h="31282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61490"/>
                  </a:ext>
                </a:extLst>
              </a:tr>
              <a:tr h="312821">
                <a:tc rowSpan="2"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131F33"/>
                          </a:solidFill>
                        </a:rPr>
                        <a:t>Explanatorily Separable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871129"/>
                  </a:ext>
                </a:extLst>
              </a:tr>
              <a:tr h="3128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7178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2FD931-F1D6-E55D-FDE2-4190C7832E7A}"/>
              </a:ext>
            </a:extLst>
          </p:cNvPr>
          <p:cNvSpPr txBox="1"/>
          <p:nvPr/>
        </p:nvSpPr>
        <p:spPr>
          <a:xfrm>
            <a:off x="6686548" y="1430234"/>
            <a:ext cx="52367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</a:t>
            </a:r>
            <a:r>
              <a:rPr lang="en-US" sz="2400" dirty="0"/>
              <a:t>: Mind depends on physical systems, but can sometimes be explained in terms that are not reduced to physical 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EBBBC-D7C1-4F00-44BB-FB47567FEFC2}"/>
              </a:ext>
            </a:extLst>
          </p:cNvPr>
          <p:cNvSpPr txBox="1"/>
          <p:nvPr/>
        </p:nvSpPr>
        <p:spPr>
          <a:xfrm>
            <a:off x="268707" y="2999894"/>
            <a:ext cx="1190324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Example: Functionalism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makes something a mental state is what it does, not what it’s made of. Pain = the state that’s caused by injury and leads to avoidance, regardless of whether it’s in a brain, a robot, or an alien.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Mental states are defined by their functions or roles in a system, not their physical substance.</a:t>
            </a:r>
          </a:p>
          <a:p>
            <a:r>
              <a:rPr lang="en-US" sz="2400" b="1" dirty="0"/>
              <a:t>Problem</a:t>
            </a:r>
            <a:r>
              <a:rPr lang="en-US" sz="2400" dirty="0"/>
              <a:t>: It struggles with qualia — explaining why these functional roles are accompanied by felt experience (“what it’s like” to be in pain).</a:t>
            </a:r>
          </a:p>
        </p:txBody>
      </p:sp>
    </p:spTree>
    <p:extLst>
      <p:ext uri="{BB962C8B-B14F-4D97-AF65-F5344CB8AC3E}">
        <p14:creationId xmlns:p14="http://schemas.microsoft.com/office/powerpoint/2010/main" val="25779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E2C75-9061-2FE8-4730-C37C5CAF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661DA9-F0D1-E0F0-1B1B-9B0F57E71C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Mind-Body Solutions: Quadrant 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473A75-BF6E-39B8-BD9A-55A04601EF17}"/>
              </a:ext>
            </a:extLst>
          </p:cNvPr>
          <p:cNvGraphicFramePr>
            <a:graphicFrameLocks noGrp="1"/>
          </p:cNvGraphicFramePr>
          <p:nvPr/>
        </p:nvGraphicFramePr>
        <p:xfrm>
          <a:off x="0" y="885165"/>
          <a:ext cx="62203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021">
                  <a:extLst>
                    <a:ext uri="{9D8B030D-6E8A-4147-A177-3AD203B41FA5}">
                      <a16:colId xmlns:a16="http://schemas.microsoft.com/office/drawing/2014/main" val="2671838912"/>
                    </a:ext>
                  </a:extLst>
                </a:gridCol>
                <a:gridCol w="830179">
                  <a:extLst>
                    <a:ext uri="{9D8B030D-6E8A-4147-A177-3AD203B41FA5}">
                      <a16:colId xmlns:a16="http://schemas.microsoft.com/office/drawing/2014/main" val="3968351711"/>
                    </a:ext>
                  </a:extLst>
                </a:gridCol>
                <a:gridCol w="1732548">
                  <a:extLst>
                    <a:ext uri="{9D8B030D-6E8A-4147-A177-3AD203B41FA5}">
                      <a16:colId xmlns:a16="http://schemas.microsoft.com/office/drawing/2014/main" val="2142609427"/>
                    </a:ext>
                  </a:extLst>
                </a:gridCol>
                <a:gridCol w="1744580">
                  <a:extLst>
                    <a:ext uri="{9D8B030D-6E8A-4147-A177-3AD203B41FA5}">
                      <a16:colId xmlns:a16="http://schemas.microsoft.com/office/drawing/2014/main" val="3642504061"/>
                    </a:ext>
                  </a:extLst>
                </a:gridCol>
              </a:tblGrid>
              <a:tr h="31282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31F33"/>
                          </a:solidFill>
                        </a:rPr>
                        <a:t>Ontologically Dependent?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36533"/>
                  </a:ext>
                </a:extLst>
              </a:tr>
              <a:tr h="31282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61490"/>
                  </a:ext>
                </a:extLst>
              </a:tr>
              <a:tr h="312821">
                <a:tc rowSpan="2"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131F33"/>
                          </a:solidFill>
                        </a:rPr>
                        <a:t>Explanatorily Separable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871129"/>
                  </a:ext>
                </a:extLst>
              </a:tr>
              <a:tr h="3128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7178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82DDF4-62BB-77A9-7C05-8EAFCEE59DBE}"/>
              </a:ext>
            </a:extLst>
          </p:cNvPr>
          <p:cNvSpPr txBox="1"/>
          <p:nvPr/>
        </p:nvSpPr>
        <p:spPr>
          <a:xfrm>
            <a:off x="6686548" y="1430234"/>
            <a:ext cx="52367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</a:t>
            </a:r>
            <a:r>
              <a:rPr lang="en-US" sz="2400" dirty="0"/>
              <a:t>: Mind depends on physical systems, but can sometimes be explained in terms that are not reduced to physical 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AEBA7-CCF1-B6DF-4440-D0143047D430}"/>
              </a:ext>
            </a:extLst>
          </p:cNvPr>
          <p:cNvSpPr txBox="1"/>
          <p:nvPr/>
        </p:nvSpPr>
        <p:spPr>
          <a:xfrm>
            <a:off x="268707" y="2999894"/>
            <a:ext cx="119032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Example: Emergentism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Mental phenomena emerge from complex physical systems like the brain, the way liquidity emerges from H₂O molecules.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mind is not separate from the brain, but it has new properties that aren’t reducible to the properties of neurons.</a:t>
            </a:r>
          </a:p>
          <a:p>
            <a:r>
              <a:rPr lang="en-US" sz="2400" b="1" dirty="0"/>
              <a:t>Problem</a:t>
            </a:r>
            <a:r>
              <a:rPr lang="en-US" sz="2400" dirty="0"/>
              <a:t>: Critics ask whether “emergence” really explains anything — or if it’s just a label for our ignorance about how brain activity produces cognition.</a:t>
            </a:r>
          </a:p>
        </p:txBody>
      </p:sp>
    </p:spTree>
    <p:extLst>
      <p:ext uri="{BB962C8B-B14F-4D97-AF65-F5344CB8AC3E}">
        <p14:creationId xmlns:p14="http://schemas.microsoft.com/office/powerpoint/2010/main" val="35289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F9878-BB72-64BE-7A20-1B0EC6FE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41C7DA-CA78-DD90-1B2C-9A7F4FBE3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Mind-Body Solutions: Quadrant 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352FF-CB1E-EFDD-C4E7-A4273F7C0124}"/>
              </a:ext>
            </a:extLst>
          </p:cNvPr>
          <p:cNvGraphicFramePr>
            <a:graphicFrameLocks noGrp="1"/>
          </p:cNvGraphicFramePr>
          <p:nvPr/>
        </p:nvGraphicFramePr>
        <p:xfrm>
          <a:off x="0" y="885165"/>
          <a:ext cx="62203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021">
                  <a:extLst>
                    <a:ext uri="{9D8B030D-6E8A-4147-A177-3AD203B41FA5}">
                      <a16:colId xmlns:a16="http://schemas.microsoft.com/office/drawing/2014/main" val="2671838912"/>
                    </a:ext>
                  </a:extLst>
                </a:gridCol>
                <a:gridCol w="830179">
                  <a:extLst>
                    <a:ext uri="{9D8B030D-6E8A-4147-A177-3AD203B41FA5}">
                      <a16:colId xmlns:a16="http://schemas.microsoft.com/office/drawing/2014/main" val="3968351711"/>
                    </a:ext>
                  </a:extLst>
                </a:gridCol>
                <a:gridCol w="1732548">
                  <a:extLst>
                    <a:ext uri="{9D8B030D-6E8A-4147-A177-3AD203B41FA5}">
                      <a16:colId xmlns:a16="http://schemas.microsoft.com/office/drawing/2014/main" val="2142609427"/>
                    </a:ext>
                  </a:extLst>
                </a:gridCol>
                <a:gridCol w="1744580">
                  <a:extLst>
                    <a:ext uri="{9D8B030D-6E8A-4147-A177-3AD203B41FA5}">
                      <a16:colId xmlns:a16="http://schemas.microsoft.com/office/drawing/2014/main" val="3642504061"/>
                    </a:ext>
                  </a:extLst>
                </a:gridCol>
              </a:tblGrid>
              <a:tr h="31282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31F33"/>
                          </a:solidFill>
                        </a:rPr>
                        <a:t>Ontologically Dependent?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36533"/>
                  </a:ext>
                </a:extLst>
              </a:tr>
              <a:tr h="31282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61490"/>
                  </a:ext>
                </a:extLst>
              </a:tr>
              <a:tr h="312821">
                <a:tc rowSpan="2"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rgbClr val="131F33"/>
                          </a:solidFill>
                        </a:rPr>
                        <a:t>Explanatorily Separable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871129"/>
                  </a:ext>
                </a:extLst>
              </a:tr>
              <a:tr h="3128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rgbClr val="131F33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131F3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7178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ECB839D-7886-46AA-FB74-82FCB9AEE791}"/>
              </a:ext>
            </a:extLst>
          </p:cNvPr>
          <p:cNvSpPr txBox="1"/>
          <p:nvPr/>
        </p:nvSpPr>
        <p:spPr>
          <a:xfrm>
            <a:off x="6686548" y="1430234"/>
            <a:ext cx="52367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</a:t>
            </a:r>
            <a:r>
              <a:rPr lang="en-US" sz="2400" dirty="0"/>
              <a:t>: Mind depends on physical systems, but can sometimes be explained in terms that are not reduced to physical 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D1C9B-ABC7-E6AC-62FC-C21D488E2F36}"/>
              </a:ext>
            </a:extLst>
          </p:cNvPr>
          <p:cNvSpPr txBox="1"/>
          <p:nvPr/>
        </p:nvSpPr>
        <p:spPr>
          <a:xfrm>
            <a:off x="268707" y="2999894"/>
            <a:ext cx="11903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Example: Multiple Levels of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understand the mind, we must explain it at different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level gives a valid, necessary kind of explanation; no single level captures the whole picture.</a:t>
            </a:r>
          </a:p>
          <a:p>
            <a:r>
              <a:rPr lang="en-US" sz="2400" b="1" dirty="0"/>
              <a:t>Problem</a:t>
            </a:r>
            <a:r>
              <a:rPr lang="en-US" sz="2400" dirty="0"/>
              <a:t>: How do we connect the levels? For example, how do abstract computations (like vision) map onto specific neural processes?</a:t>
            </a:r>
          </a:p>
        </p:txBody>
      </p:sp>
    </p:spTree>
    <p:extLst>
      <p:ext uri="{BB962C8B-B14F-4D97-AF65-F5344CB8AC3E}">
        <p14:creationId xmlns:p14="http://schemas.microsoft.com/office/powerpoint/2010/main" val="42559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F0ADC-1BDB-FD2D-AD19-998479D0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6EF4F3-7121-21D7-5727-83C8D03AFB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David Marr’s Levels of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9C519-E7E7-F3BF-D298-3BAC93EB1A6B}"/>
              </a:ext>
            </a:extLst>
          </p:cNvPr>
          <p:cNvSpPr txBox="1"/>
          <p:nvPr/>
        </p:nvSpPr>
        <p:spPr>
          <a:xfrm>
            <a:off x="1725561" y="1207189"/>
            <a:ext cx="103220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Computational level</a:t>
            </a:r>
            <a:r>
              <a:rPr lang="en-US" sz="2400" dirty="0"/>
              <a:t>: What is the system doing? What is the problem being solved?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Algorithmic level</a:t>
            </a:r>
            <a:r>
              <a:rPr lang="en-US" sz="2400" dirty="0"/>
              <a:t>: How is it being done? What representations and processes are used?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Implementational level</a:t>
            </a:r>
            <a:r>
              <a:rPr lang="en-US" sz="2400" dirty="0"/>
              <a:t>: Where and by what physical means is it carried out?</a:t>
            </a:r>
          </a:p>
        </p:txBody>
      </p:sp>
      <p:pic>
        <p:nvPicPr>
          <p:cNvPr id="1026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92673F39-8024-238F-5D8A-CFCD10992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82" r="88776" b="1"/>
          <a:stretch>
            <a:fillRect/>
          </a:stretch>
        </p:blipFill>
        <p:spPr bwMode="auto">
          <a:xfrm flipH="1">
            <a:off x="682771" y="4378792"/>
            <a:ext cx="973961" cy="10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EA757209-05B1-0279-F8F7-86C06BF6E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88776" b="28303"/>
          <a:stretch>
            <a:fillRect/>
          </a:stretch>
        </p:blipFill>
        <p:spPr bwMode="auto">
          <a:xfrm flipH="1">
            <a:off x="717186" y="2844185"/>
            <a:ext cx="973961" cy="11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5CA3148D-077F-813C-5291-7AC5ECDEA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9" r="88776" b="63986"/>
          <a:stretch>
            <a:fillRect/>
          </a:stretch>
        </p:blipFill>
        <p:spPr bwMode="auto">
          <a:xfrm flipH="1">
            <a:off x="682770" y="1207188"/>
            <a:ext cx="973961" cy="11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FD19B-425C-585E-7F7B-D28E6C0E2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E8A44D-C51F-E9D2-5619-0AFF8EE739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4221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6CBA5-6A68-3441-DD4A-AEE5D19B0ED2}"/>
              </a:ext>
            </a:extLst>
          </p:cNvPr>
          <p:cNvSpPr txBox="1"/>
          <p:nvPr/>
        </p:nvSpPr>
        <p:spPr>
          <a:xfrm>
            <a:off x="5801033" y="1290557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Computational level</a:t>
            </a:r>
            <a:r>
              <a:rPr lang="en-US" sz="2400" dirty="0"/>
              <a:t>: The goal is to recover 3D structure of the world from 2D retinal images.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Algorithmic level</a:t>
            </a:r>
            <a:r>
              <a:rPr lang="en-US" sz="2400" dirty="0"/>
              <a:t>: Edge detection, depth cues, object segmentation, recognition processes.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Implementational level</a:t>
            </a:r>
            <a:r>
              <a:rPr lang="en-US" sz="2400" dirty="0"/>
              <a:t>: Retinal cells, LGN pathways, cortical neurons in V1, V2, IT, etc.</a:t>
            </a:r>
          </a:p>
        </p:txBody>
      </p:sp>
      <p:pic>
        <p:nvPicPr>
          <p:cNvPr id="1026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7A3640FD-5B36-9518-B780-F1EED2457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82" r="88776" b="1"/>
          <a:stretch>
            <a:fillRect/>
          </a:stretch>
        </p:blipFill>
        <p:spPr bwMode="auto">
          <a:xfrm flipH="1">
            <a:off x="4827070" y="4004351"/>
            <a:ext cx="973961" cy="10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85E59DC8-3F46-9FD0-3BA8-0CAC694D3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88776" b="28303"/>
          <a:stretch>
            <a:fillRect/>
          </a:stretch>
        </p:blipFill>
        <p:spPr bwMode="auto">
          <a:xfrm flipH="1">
            <a:off x="4827071" y="2598568"/>
            <a:ext cx="973961" cy="11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rr's Levels of Analysis and the Nature of Possible Flaws that Can... |  Download Scientific Diagram">
            <a:extLst>
              <a:ext uri="{FF2B5EF4-FFF2-40B4-BE49-F238E27FC236}">
                <a16:creationId xmlns:a16="http://schemas.microsoft.com/office/drawing/2014/main" id="{B111F646-D347-79B2-C91C-99BFEEE75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9" r="88776" b="63986"/>
          <a:stretch>
            <a:fillRect/>
          </a:stretch>
        </p:blipFill>
        <p:spPr bwMode="auto">
          <a:xfrm flipH="1">
            <a:off x="4827072" y="1192786"/>
            <a:ext cx="973961" cy="11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of Green street with people walking.">
            <a:extLst>
              <a:ext uri="{FF2B5EF4-FFF2-40B4-BE49-F238E27FC236}">
                <a16:creationId xmlns:a16="http://schemas.microsoft.com/office/drawing/2014/main" id="{072A2EBE-96DB-072C-71EE-3C41A28C2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" y="1571787"/>
            <a:ext cx="4186145" cy="278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8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4940</TotalTime>
  <Words>1141</Words>
  <Application>Microsoft Macintosh PowerPoint</Application>
  <PresentationFormat>Widescreen</PresentationFormat>
  <Paragraphs>182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Custom Design</vt:lpstr>
      <vt:lpstr>BCOG 100</vt:lpstr>
      <vt:lpstr>Starting question</vt:lpstr>
      <vt:lpstr>Mind-Body Solutions</vt:lpstr>
      <vt:lpstr>Mind-Body Solutions: Quadrant 4</vt:lpstr>
      <vt:lpstr>Mind-Body Solutions: Quadrant 4</vt:lpstr>
      <vt:lpstr>Mind-Body Solutions: Quadrant 4</vt:lpstr>
      <vt:lpstr>Mind-Body Solutions: Quadrant 4</vt:lpstr>
      <vt:lpstr>David Marr’s Levels of Analysis</vt:lpstr>
      <vt:lpstr>Example: Vision</vt:lpstr>
      <vt:lpstr>Example: Language</vt:lpstr>
      <vt:lpstr>Strengths and Benefits of Marr’s Approach</vt:lpstr>
      <vt:lpstr>Challenges to Marr’s Approach</vt:lpstr>
      <vt:lpstr>Challenges to Marr’s Approach</vt:lpstr>
      <vt:lpstr>Another Way of Thinking About Levels</vt:lpstr>
      <vt:lpstr>Another Way of Thinking About Levels</vt:lpstr>
      <vt:lpstr>Another Way of Thinking About Levels</vt:lpstr>
      <vt:lpstr>Another Way of Thinking About Levels</vt:lpstr>
      <vt:lpstr>Another Way of Thinking About Levels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26</cp:revision>
  <dcterms:created xsi:type="dcterms:W3CDTF">2022-08-22T20:35:14Z</dcterms:created>
  <dcterms:modified xsi:type="dcterms:W3CDTF">2025-09-01T02:35:14Z</dcterms:modified>
</cp:coreProperties>
</file>